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70" r:id="rId4"/>
    <p:sldId id="271" r:id="rId5"/>
    <p:sldId id="272" r:id="rId6"/>
    <p:sldId id="273" r:id="rId7"/>
    <p:sldId id="274" r:id="rId8"/>
    <p:sldId id="275" r:id="rId9"/>
    <p:sldId id="278" r:id="rId10"/>
    <p:sldId id="277" r:id="rId11"/>
    <p:sldId id="276" r:id="rId12"/>
    <p:sldId id="279" r:id="rId13"/>
    <p:sldId id="280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8AB5A-56B0-4C6B-B5C0-1792D636D01E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6C836CD-6EA1-4A44-AFA0-278F255C571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Collaborative model training without raw data sharing</a:t>
          </a:r>
          <a:endParaRPr lang="en-IN" b="1" dirty="0"/>
        </a:p>
      </dgm:t>
    </dgm:pt>
    <dgm:pt modelId="{EB02A9E5-DDCE-4168-A27D-8E0DF7023D11}" type="parTrans" cxnId="{AA455517-54D2-4F05-9562-87EC51FC0641}">
      <dgm:prSet/>
      <dgm:spPr/>
      <dgm:t>
        <a:bodyPr/>
        <a:lstStyle/>
        <a:p>
          <a:endParaRPr lang="en-IN"/>
        </a:p>
      </dgm:t>
    </dgm:pt>
    <dgm:pt modelId="{1865751C-BD3C-4025-8BB9-734A20B5807B}" type="sibTrans" cxnId="{AA455517-54D2-4F05-9562-87EC51FC0641}">
      <dgm:prSet/>
      <dgm:spPr/>
      <dgm:t>
        <a:bodyPr/>
        <a:lstStyle/>
        <a:p>
          <a:endParaRPr lang="en-IN"/>
        </a:p>
      </dgm:t>
    </dgm:pt>
    <dgm:pt modelId="{C91B0DDA-2982-4683-B360-176354601A97}">
      <dgm:prSet phldrT="[Text]"/>
      <dgm:spPr/>
      <dgm:t>
        <a:bodyPr/>
        <a:lstStyle/>
        <a:p>
          <a:pPr>
            <a:buNone/>
          </a:pPr>
          <a:r>
            <a:rPr lang="en-US" b="1" dirty="0"/>
            <a:t>principle: “</a:t>
          </a:r>
          <a:r>
            <a:rPr lang="en-US" b="1" i="1" dirty="0"/>
            <a:t>Bring the code to the data, not the data to the code”</a:t>
          </a:r>
          <a:endParaRPr lang="en-IN" b="1" dirty="0"/>
        </a:p>
      </dgm:t>
    </dgm:pt>
    <dgm:pt modelId="{6E206B76-3B0B-41F0-B9BC-6F74FF4C3808}" type="parTrans" cxnId="{FAFB6679-E45B-4EA4-9206-CF0D2B227EF1}">
      <dgm:prSet/>
      <dgm:spPr/>
      <dgm:t>
        <a:bodyPr/>
        <a:lstStyle/>
        <a:p>
          <a:endParaRPr lang="en-IN"/>
        </a:p>
      </dgm:t>
    </dgm:pt>
    <dgm:pt modelId="{D9F66F4F-D3A1-4EE1-A208-A7B6C39ED018}" type="sibTrans" cxnId="{FAFB6679-E45B-4EA4-9206-CF0D2B227EF1}">
      <dgm:prSet/>
      <dgm:spPr/>
      <dgm:t>
        <a:bodyPr/>
        <a:lstStyle/>
        <a:p>
          <a:endParaRPr lang="en-IN"/>
        </a:p>
      </dgm:t>
    </dgm:pt>
    <dgm:pt modelId="{FCEEA377-33F6-4093-947B-79F0A1D68801}">
      <dgm:prSet phldrT="[Text]"/>
      <dgm:spPr/>
      <dgm:t>
        <a:bodyPr/>
        <a:lstStyle/>
        <a:p>
          <a:pPr>
            <a:buNone/>
          </a:pPr>
          <a:r>
            <a:rPr lang="en-US" b="1" dirty="0"/>
            <a:t>Clients train locally on private data</a:t>
          </a:r>
          <a:endParaRPr lang="en-IN" b="1" dirty="0"/>
        </a:p>
      </dgm:t>
    </dgm:pt>
    <dgm:pt modelId="{C556C159-685E-45F8-88F1-1F0A91012051}" type="parTrans" cxnId="{8320F4AE-04DE-476D-9C1D-B20AAED89448}">
      <dgm:prSet/>
      <dgm:spPr/>
      <dgm:t>
        <a:bodyPr/>
        <a:lstStyle/>
        <a:p>
          <a:endParaRPr lang="en-IN"/>
        </a:p>
      </dgm:t>
    </dgm:pt>
    <dgm:pt modelId="{4C1BE99D-90DD-4BB2-99B7-2070CB1013C6}" type="sibTrans" cxnId="{8320F4AE-04DE-476D-9C1D-B20AAED89448}">
      <dgm:prSet/>
      <dgm:spPr/>
      <dgm:t>
        <a:bodyPr/>
        <a:lstStyle/>
        <a:p>
          <a:endParaRPr lang="en-IN"/>
        </a:p>
      </dgm:t>
    </dgm:pt>
    <dgm:pt modelId="{E1015AB6-9175-41AC-82F8-7363651040EB}">
      <dgm:prSet phldrT="[Text]"/>
      <dgm:spPr/>
      <dgm:t>
        <a:bodyPr/>
        <a:lstStyle/>
        <a:p>
          <a:pPr>
            <a:buNone/>
          </a:pPr>
          <a:r>
            <a:rPr lang="en-US" b="1" dirty="0"/>
            <a:t>Clients send only model updates to a central server</a:t>
          </a:r>
          <a:endParaRPr lang="en-IN" b="1" dirty="0"/>
        </a:p>
      </dgm:t>
    </dgm:pt>
    <dgm:pt modelId="{E09DAFF2-BE8D-4114-A871-1A2EA7AA9D86}" type="parTrans" cxnId="{2E6A53E9-3EB7-4590-87DC-211962F7356C}">
      <dgm:prSet/>
      <dgm:spPr/>
      <dgm:t>
        <a:bodyPr/>
        <a:lstStyle/>
        <a:p>
          <a:endParaRPr lang="en-IN"/>
        </a:p>
      </dgm:t>
    </dgm:pt>
    <dgm:pt modelId="{95D49508-C0EC-468C-91BC-04E0727B2D4F}" type="sibTrans" cxnId="{2E6A53E9-3EB7-4590-87DC-211962F7356C}">
      <dgm:prSet/>
      <dgm:spPr/>
      <dgm:t>
        <a:bodyPr/>
        <a:lstStyle/>
        <a:p>
          <a:endParaRPr lang="en-IN"/>
        </a:p>
      </dgm:t>
    </dgm:pt>
    <dgm:pt modelId="{D0426B1F-256F-479D-A892-962A99E82F5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1" dirty="0"/>
            <a:t>Server aggregates updates to form a new global model</a:t>
          </a:r>
          <a:endParaRPr lang="en-IN" b="1" dirty="0"/>
        </a:p>
      </dgm:t>
    </dgm:pt>
    <dgm:pt modelId="{B827CB89-DEBB-4768-9AB2-7EC290A33E0E}" type="parTrans" cxnId="{6F87D945-2706-4A60-BC8C-2205BB63B2B7}">
      <dgm:prSet/>
      <dgm:spPr/>
      <dgm:t>
        <a:bodyPr/>
        <a:lstStyle/>
        <a:p>
          <a:endParaRPr lang="en-IN"/>
        </a:p>
      </dgm:t>
    </dgm:pt>
    <dgm:pt modelId="{A2B52A5B-5FF8-4B68-994C-7EB3C8F55F1A}" type="sibTrans" cxnId="{6F87D945-2706-4A60-BC8C-2205BB63B2B7}">
      <dgm:prSet/>
      <dgm:spPr/>
      <dgm:t>
        <a:bodyPr/>
        <a:lstStyle/>
        <a:p>
          <a:endParaRPr lang="en-IN"/>
        </a:p>
      </dgm:t>
    </dgm:pt>
    <dgm:pt modelId="{31047C48-96F5-42F1-9BA9-09C73F559B86}">
      <dgm:prSet phldrT="[Text]"/>
      <dgm:spPr/>
      <dgm:t>
        <a:bodyPr/>
        <a:lstStyle/>
        <a:p>
          <a:pPr>
            <a:buNone/>
          </a:pPr>
          <a:r>
            <a:rPr lang="en-US" b="1" dirty="0"/>
            <a:t>Reduces data transfer workload and ensures privacy</a:t>
          </a:r>
          <a:endParaRPr lang="en-IN" b="1" dirty="0"/>
        </a:p>
      </dgm:t>
    </dgm:pt>
    <dgm:pt modelId="{93D15892-E913-49CE-9E52-D22034A02224}" type="parTrans" cxnId="{33B69FAE-0585-4697-9FE9-7B4E8A8EFD17}">
      <dgm:prSet/>
      <dgm:spPr/>
      <dgm:t>
        <a:bodyPr/>
        <a:lstStyle/>
        <a:p>
          <a:endParaRPr lang="en-IN"/>
        </a:p>
      </dgm:t>
    </dgm:pt>
    <dgm:pt modelId="{1D8F0C44-9998-409E-8204-EC971066C4E8}" type="sibTrans" cxnId="{33B69FAE-0585-4697-9FE9-7B4E8A8EFD17}">
      <dgm:prSet/>
      <dgm:spPr/>
      <dgm:t>
        <a:bodyPr/>
        <a:lstStyle/>
        <a:p>
          <a:endParaRPr lang="en-IN"/>
        </a:p>
      </dgm:t>
    </dgm:pt>
    <dgm:pt modelId="{FF5445BC-995F-44EF-B27C-96E4F7AD12E2}" type="pres">
      <dgm:prSet presAssocID="{7168AB5A-56B0-4C6B-B5C0-1792D636D01E}" presName="Name0" presStyleCnt="0">
        <dgm:presLayoutVars>
          <dgm:dir/>
          <dgm:resizeHandles val="exact"/>
        </dgm:presLayoutVars>
      </dgm:prSet>
      <dgm:spPr/>
    </dgm:pt>
    <dgm:pt modelId="{6246CC81-B50A-46A2-953D-3CAD2D514ED6}" type="pres">
      <dgm:prSet presAssocID="{7168AB5A-56B0-4C6B-B5C0-1792D636D01E}" presName="cycle" presStyleCnt="0"/>
      <dgm:spPr/>
    </dgm:pt>
    <dgm:pt modelId="{1105AFB5-3AFD-4937-BBBC-975553A978AE}" type="pres">
      <dgm:prSet presAssocID="{36C836CD-6EA1-4A44-AFA0-278F255C5710}" presName="nodeFirstNode" presStyleLbl="node1" presStyleIdx="0" presStyleCnt="6">
        <dgm:presLayoutVars>
          <dgm:bulletEnabled val="1"/>
        </dgm:presLayoutVars>
      </dgm:prSet>
      <dgm:spPr/>
    </dgm:pt>
    <dgm:pt modelId="{E334C1A5-CF84-4E12-BAC3-6F2E0FEB4800}" type="pres">
      <dgm:prSet presAssocID="{1865751C-BD3C-4025-8BB9-734A20B5807B}" presName="sibTransFirstNode" presStyleLbl="bgShp" presStyleIdx="0" presStyleCnt="1" custLinFactNeighborX="39" custLinFactNeighborY="1412"/>
      <dgm:spPr/>
    </dgm:pt>
    <dgm:pt modelId="{B03858BB-5FC5-4A65-9E94-4E20507273ED}" type="pres">
      <dgm:prSet presAssocID="{C91B0DDA-2982-4683-B360-176354601A97}" presName="nodeFollowingNodes" presStyleLbl="node1" presStyleIdx="1" presStyleCnt="6">
        <dgm:presLayoutVars>
          <dgm:bulletEnabled val="1"/>
        </dgm:presLayoutVars>
      </dgm:prSet>
      <dgm:spPr/>
    </dgm:pt>
    <dgm:pt modelId="{FFE79B40-4659-402B-A9A9-3B1FBAE49F5F}" type="pres">
      <dgm:prSet presAssocID="{FCEEA377-33F6-4093-947B-79F0A1D68801}" presName="nodeFollowingNodes" presStyleLbl="node1" presStyleIdx="2" presStyleCnt="6">
        <dgm:presLayoutVars>
          <dgm:bulletEnabled val="1"/>
        </dgm:presLayoutVars>
      </dgm:prSet>
      <dgm:spPr/>
    </dgm:pt>
    <dgm:pt modelId="{66E65A7A-6B70-48F2-B978-0F9B4FE1CE9D}" type="pres">
      <dgm:prSet presAssocID="{E1015AB6-9175-41AC-82F8-7363651040EB}" presName="nodeFollowingNodes" presStyleLbl="node1" presStyleIdx="3" presStyleCnt="6">
        <dgm:presLayoutVars>
          <dgm:bulletEnabled val="1"/>
        </dgm:presLayoutVars>
      </dgm:prSet>
      <dgm:spPr/>
    </dgm:pt>
    <dgm:pt modelId="{B839B91F-3E40-4AF5-92D1-6FCCD1DA3ADB}" type="pres">
      <dgm:prSet presAssocID="{D0426B1F-256F-479D-A892-962A99E82F59}" presName="nodeFollowingNodes" presStyleLbl="node1" presStyleIdx="4" presStyleCnt="6">
        <dgm:presLayoutVars>
          <dgm:bulletEnabled val="1"/>
        </dgm:presLayoutVars>
      </dgm:prSet>
      <dgm:spPr/>
    </dgm:pt>
    <dgm:pt modelId="{BDF78D27-6AE0-4C57-AE2D-81322219DB36}" type="pres">
      <dgm:prSet presAssocID="{31047C48-96F5-42F1-9BA9-09C73F559B86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AA455517-54D2-4F05-9562-87EC51FC0641}" srcId="{7168AB5A-56B0-4C6B-B5C0-1792D636D01E}" destId="{36C836CD-6EA1-4A44-AFA0-278F255C5710}" srcOrd="0" destOrd="0" parTransId="{EB02A9E5-DDCE-4168-A27D-8E0DF7023D11}" sibTransId="{1865751C-BD3C-4025-8BB9-734A20B5807B}"/>
    <dgm:cxn modelId="{616C225C-49C6-44E7-9EE3-AD2CD88E61C2}" type="presOf" srcId="{36C836CD-6EA1-4A44-AFA0-278F255C5710}" destId="{1105AFB5-3AFD-4937-BBBC-975553A978AE}" srcOrd="0" destOrd="0" presId="urn:microsoft.com/office/officeart/2005/8/layout/cycle3"/>
    <dgm:cxn modelId="{00692D61-FBD6-4B04-AB74-86B3A45818F6}" type="presOf" srcId="{E1015AB6-9175-41AC-82F8-7363651040EB}" destId="{66E65A7A-6B70-48F2-B978-0F9B4FE1CE9D}" srcOrd="0" destOrd="0" presId="urn:microsoft.com/office/officeart/2005/8/layout/cycle3"/>
    <dgm:cxn modelId="{6F87D945-2706-4A60-BC8C-2205BB63B2B7}" srcId="{7168AB5A-56B0-4C6B-B5C0-1792D636D01E}" destId="{D0426B1F-256F-479D-A892-962A99E82F59}" srcOrd="4" destOrd="0" parTransId="{B827CB89-DEBB-4768-9AB2-7EC290A33E0E}" sibTransId="{A2B52A5B-5FF8-4B68-994C-7EB3C8F55F1A}"/>
    <dgm:cxn modelId="{FAFB6679-E45B-4EA4-9206-CF0D2B227EF1}" srcId="{7168AB5A-56B0-4C6B-B5C0-1792D636D01E}" destId="{C91B0DDA-2982-4683-B360-176354601A97}" srcOrd="1" destOrd="0" parTransId="{6E206B76-3B0B-41F0-B9BC-6F74FF4C3808}" sibTransId="{D9F66F4F-D3A1-4EE1-A208-A7B6C39ED018}"/>
    <dgm:cxn modelId="{2F47517B-58D8-40C2-BC1A-A3D2EEC111FF}" type="presOf" srcId="{31047C48-96F5-42F1-9BA9-09C73F559B86}" destId="{BDF78D27-6AE0-4C57-AE2D-81322219DB36}" srcOrd="0" destOrd="0" presId="urn:microsoft.com/office/officeart/2005/8/layout/cycle3"/>
    <dgm:cxn modelId="{37804E87-DBD1-4534-8A82-DB4C6FC5E441}" type="presOf" srcId="{1865751C-BD3C-4025-8BB9-734A20B5807B}" destId="{E334C1A5-CF84-4E12-BAC3-6F2E0FEB4800}" srcOrd="0" destOrd="0" presId="urn:microsoft.com/office/officeart/2005/8/layout/cycle3"/>
    <dgm:cxn modelId="{73E015AE-F30D-453C-9709-8ACCA4241072}" type="presOf" srcId="{D0426B1F-256F-479D-A892-962A99E82F59}" destId="{B839B91F-3E40-4AF5-92D1-6FCCD1DA3ADB}" srcOrd="0" destOrd="0" presId="urn:microsoft.com/office/officeart/2005/8/layout/cycle3"/>
    <dgm:cxn modelId="{33B69FAE-0585-4697-9FE9-7B4E8A8EFD17}" srcId="{7168AB5A-56B0-4C6B-B5C0-1792D636D01E}" destId="{31047C48-96F5-42F1-9BA9-09C73F559B86}" srcOrd="5" destOrd="0" parTransId="{93D15892-E913-49CE-9E52-D22034A02224}" sibTransId="{1D8F0C44-9998-409E-8204-EC971066C4E8}"/>
    <dgm:cxn modelId="{8320F4AE-04DE-476D-9C1D-B20AAED89448}" srcId="{7168AB5A-56B0-4C6B-B5C0-1792D636D01E}" destId="{FCEEA377-33F6-4093-947B-79F0A1D68801}" srcOrd="2" destOrd="0" parTransId="{C556C159-685E-45F8-88F1-1F0A91012051}" sibTransId="{4C1BE99D-90DD-4BB2-99B7-2070CB1013C6}"/>
    <dgm:cxn modelId="{9D1154C3-7330-415A-BF0A-D003CF053938}" type="presOf" srcId="{FCEEA377-33F6-4093-947B-79F0A1D68801}" destId="{FFE79B40-4659-402B-A9A9-3B1FBAE49F5F}" srcOrd="0" destOrd="0" presId="urn:microsoft.com/office/officeart/2005/8/layout/cycle3"/>
    <dgm:cxn modelId="{42F299C5-8360-41BE-A1A1-A3DAA7FD6CAA}" type="presOf" srcId="{C91B0DDA-2982-4683-B360-176354601A97}" destId="{B03858BB-5FC5-4A65-9E94-4E20507273ED}" srcOrd="0" destOrd="0" presId="urn:microsoft.com/office/officeart/2005/8/layout/cycle3"/>
    <dgm:cxn modelId="{43B5A6C5-DED3-479F-A2D2-9EEB35F61044}" type="presOf" srcId="{7168AB5A-56B0-4C6B-B5C0-1792D636D01E}" destId="{FF5445BC-995F-44EF-B27C-96E4F7AD12E2}" srcOrd="0" destOrd="0" presId="urn:microsoft.com/office/officeart/2005/8/layout/cycle3"/>
    <dgm:cxn modelId="{2E6A53E9-3EB7-4590-87DC-211962F7356C}" srcId="{7168AB5A-56B0-4C6B-B5C0-1792D636D01E}" destId="{E1015AB6-9175-41AC-82F8-7363651040EB}" srcOrd="3" destOrd="0" parTransId="{E09DAFF2-BE8D-4114-A871-1A2EA7AA9D86}" sibTransId="{95D49508-C0EC-468C-91BC-04E0727B2D4F}"/>
    <dgm:cxn modelId="{BF9E1F6B-A6F9-4064-848C-FCD255C50F10}" type="presParOf" srcId="{FF5445BC-995F-44EF-B27C-96E4F7AD12E2}" destId="{6246CC81-B50A-46A2-953D-3CAD2D514ED6}" srcOrd="0" destOrd="0" presId="urn:microsoft.com/office/officeart/2005/8/layout/cycle3"/>
    <dgm:cxn modelId="{C1131564-3B15-47F2-8C17-1828019C889B}" type="presParOf" srcId="{6246CC81-B50A-46A2-953D-3CAD2D514ED6}" destId="{1105AFB5-3AFD-4937-BBBC-975553A978AE}" srcOrd="0" destOrd="0" presId="urn:microsoft.com/office/officeart/2005/8/layout/cycle3"/>
    <dgm:cxn modelId="{4D5011BD-1CC8-4EBB-A623-11E8DCFC3329}" type="presParOf" srcId="{6246CC81-B50A-46A2-953D-3CAD2D514ED6}" destId="{E334C1A5-CF84-4E12-BAC3-6F2E0FEB4800}" srcOrd="1" destOrd="0" presId="urn:microsoft.com/office/officeart/2005/8/layout/cycle3"/>
    <dgm:cxn modelId="{CD631A54-2A51-49F2-AF9E-4DA329165EC4}" type="presParOf" srcId="{6246CC81-B50A-46A2-953D-3CAD2D514ED6}" destId="{B03858BB-5FC5-4A65-9E94-4E20507273ED}" srcOrd="2" destOrd="0" presId="urn:microsoft.com/office/officeart/2005/8/layout/cycle3"/>
    <dgm:cxn modelId="{2F1C0C6C-4CEC-40D3-9B4F-3AF6177AF306}" type="presParOf" srcId="{6246CC81-B50A-46A2-953D-3CAD2D514ED6}" destId="{FFE79B40-4659-402B-A9A9-3B1FBAE49F5F}" srcOrd="3" destOrd="0" presId="urn:microsoft.com/office/officeart/2005/8/layout/cycle3"/>
    <dgm:cxn modelId="{5B4D9C7C-CDD9-4D99-818C-EFBDCDDA64D4}" type="presParOf" srcId="{6246CC81-B50A-46A2-953D-3CAD2D514ED6}" destId="{66E65A7A-6B70-48F2-B978-0F9B4FE1CE9D}" srcOrd="4" destOrd="0" presId="urn:microsoft.com/office/officeart/2005/8/layout/cycle3"/>
    <dgm:cxn modelId="{1C8CFD26-0143-4865-9F6C-B5446C8C7937}" type="presParOf" srcId="{6246CC81-B50A-46A2-953D-3CAD2D514ED6}" destId="{B839B91F-3E40-4AF5-92D1-6FCCD1DA3ADB}" srcOrd="5" destOrd="0" presId="urn:microsoft.com/office/officeart/2005/8/layout/cycle3"/>
    <dgm:cxn modelId="{C10EF261-B3A4-43E6-92A7-9EF8BA0A2D9B}" type="presParOf" srcId="{6246CC81-B50A-46A2-953D-3CAD2D514ED6}" destId="{BDF78D27-6AE0-4C57-AE2D-81322219DB36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4C1A5-CF84-4E12-BAC3-6F2E0FEB4800}">
      <dsp:nvSpPr>
        <dsp:cNvPr id="0" name=""/>
        <dsp:cNvSpPr/>
      </dsp:nvSpPr>
      <dsp:spPr>
        <a:xfrm>
          <a:off x="1722241" y="55604"/>
          <a:ext cx="4138104" cy="4138104"/>
        </a:xfrm>
        <a:prstGeom prst="circularArrow">
          <a:avLst>
            <a:gd name="adj1" fmla="val 5274"/>
            <a:gd name="adj2" fmla="val 312630"/>
            <a:gd name="adj3" fmla="val 14236892"/>
            <a:gd name="adj4" fmla="val 17121894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5AFB5-3AFD-4937-BBBC-975553A978AE}">
      <dsp:nvSpPr>
        <dsp:cNvPr id="0" name=""/>
        <dsp:cNvSpPr/>
      </dsp:nvSpPr>
      <dsp:spPr>
        <a:xfrm>
          <a:off x="3006948" y="2337"/>
          <a:ext cx="1565463" cy="782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1" kern="1200" dirty="0"/>
            <a:t>Collaborative model training without raw data sharing</a:t>
          </a:r>
          <a:endParaRPr lang="en-IN" sz="1200" b="1" kern="1200" dirty="0"/>
        </a:p>
      </dsp:txBody>
      <dsp:txXfrm>
        <a:off x="3045158" y="40547"/>
        <a:ext cx="1489043" cy="706311"/>
      </dsp:txXfrm>
    </dsp:sp>
    <dsp:sp modelId="{B03858BB-5FC5-4A65-9E94-4E20507273ED}">
      <dsp:nvSpPr>
        <dsp:cNvPr id="0" name=""/>
        <dsp:cNvSpPr/>
      </dsp:nvSpPr>
      <dsp:spPr>
        <a:xfrm>
          <a:off x="4460783" y="841710"/>
          <a:ext cx="1565463" cy="782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principle: “</a:t>
          </a:r>
          <a:r>
            <a:rPr lang="en-US" sz="1200" b="1" i="1" kern="1200" dirty="0"/>
            <a:t>Bring the code to the data, not the data to the code”</a:t>
          </a:r>
          <a:endParaRPr lang="en-IN" sz="1200" b="1" kern="1200" dirty="0"/>
        </a:p>
      </dsp:txBody>
      <dsp:txXfrm>
        <a:off x="4498993" y="879920"/>
        <a:ext cx="1489043" cy="706311"/>
      </dsp:txXfrm>
    </dsp:sp>
    <dsp:sp modelId="{FFE79B40-4659-402B-A9A9-3B1FBAE49F5F}">
      <dsp:nvSpPr>
        <dsp:cNvPr id="0" name=""/>
        <dsp:cNvSpPr/>
      </dsp:nvSpPr>
      <dsp:spPr>
        <a:xfrm>
          <a:off x="4460783" y="2520454"/>
          <a:ext cx="1565463" cy="782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Clients train locally on private data</a:t>
          </a:r>
          <a:endParaRPr lang="en-IN" sz="1200" b="1" kern="1200" dirty="0"/>
        </a:p>
      </dsp:txBody>
      <dsp:txXfrm>
        <a:off x="4498993" y="2558664"/>
        <a:ext cx="1489043" cy="706311"/>
      </dsp:txXfrm>
    </dsp:sp>
    <dsp:sp modelId="{66E65A7A-6B70-48F2-B978-0F9B4FE1CE9D}">
      <dsp:nvSpPr>
        <dsp:cNvPr id="0" name=""/>
        <dsp:cNvSpPr/>
      </dsp:nvSpPr>
      <dsp:spPr>
        <a:xfrm>
          <a:off x="3006948" y="3359826"/>
          <a:ext cx="1565463" cy="782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Clients send only model updates to a central server</a:t>
          </a:r>
          <a:endParaRPr lang="en-IN" sz="1200" b="1" kern="1200" dirty="0"/>
        </a:p>
      </dsp:txBody>
      <dsp:txXfrm>
        <a:off x="3045158" y="3398036"/>
        <a:ext cx="1489043" cy="706311"/>
      </dsp:txXfrm>
    </dsp:sp>
    <dsp:sp modelId="{B839B91F-3E40-4AF5-92D1-6FCCD1DA3ADB}">
      <dsp:nvSpPr>
        <dsp:cNvPr id="0" name=""/>
        <dsp:cNvSpPr/>
      </dsp:nvSpPr>
      <dsp:spPr>
        <a:xfrm>
          <a:off x="1553113" y="2520454"/>
          <a:ext cx="1565463" cy="782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1" kern="1200" dirty="0"/>
            <a:t>Server aggregates updates to form a new global model</a:t>
          </a:r>
          <a:endParaRPr lang="en-IN" sz="1200" b="1" kern="1200" dirty="0"/>
        </a:p>
      </dsp:txBody>
      <dsp:txXfrm>
        <a:off x="1591323" y="2558664"/>
        <a:ext cx="1489043" cy="706311"/>
      </dsp:txXfrm>
    </dsp:sp>
    <dsp:sp modelId="{BDF78D27-6AE0-4C57-AE2D-81322219DB36}">
      <dsp:nvSpPr>
        <dsp:cNvPr id="0" name=""/>
        <dsp:cNvSpPr/>
      </dsp:nvSpPr>
      <dsp:spPr>
        <a:xfrm>
          <a:off x="1553113" y="841710"/>
          <a:ext cx="1565463" cy="782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Reduces data transfer workload and ensures privacy</a:t>
          </a:r>
          <a:endParaRPr lang="en-IN" sz="1200" b="1" kern="1200" dirty="0"/>
        </a:p>
      </dsp:txBody>
      <dsp:txXfrm>
        <a:off x="1591323" y="879920"/>
        <a:ext cx="1489043" cy="706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5A9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589C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5A9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589C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5A9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589C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5A9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589C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50863" y="473283"/>
            <a:ext cx="3220144" cy="141610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74954"/>
            <a:ext cx="10473867" cy="638304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74967"/>
            <a:ext cx="10474325" cy="6383655"/>
          </a:xfrm>
          <a:custGeom>
            <a:avLst/>
            <a:gdLst/>
            <a:ahLst/>
            <a:cxnLst/>
            <a:rect l="l" t="t" r="r" b="b"/>
            <a:pathLst>
              <a:path w="10474325" h="6383655">
                <a:moveTo>
                  <a:pt x="0" y="0"/>
                </a:moveTo>
                <a:lnTo>
                  <a:pt x="0" y="6383032"/>
                </a:lnTo>
                <a:lnTo>
                  <a:pt x="9511639" y="6383032"/>
                </a:lnTo>
                <a:lnTo>
                  <a:pt x="10473880" y="2806458"/>
                </a:lnTo>
                <a:lnTo>
                  <a:pt x="0" y="0"/>
                </a:lnTo>
                <a:close/>
              </a:path>
            </a:pathLst>
          </a:custGeom>
          <a:solidFill>
            <a:srgbClr val="00589C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589C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81664" y="676123"/>
            <a:ext cx="744270" cy="70938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457943"/>
            <a:ext cx="7158355" cy="758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5A9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56672"/>
            <a:ext cx="6318884" cy="2512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48960" y="6507096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589C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3440150"/>
            <a:ext cx="5426710" cy="1508746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3650"/>
              </a:lnSpc>
              <a:spcBef>
                <a:spcPts val="985"/>
              </a:spcBef>
            </a:pPr>
            <a:r>
              <a:rPr lang="en-IN" sz="3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for Traffic Flow Prediction</a:t>
            </a:r>
            <a:endParaRPr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300" y="5375845"/>
            <a:ext cx="8953500" cy="948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Rakshith Ravi</a:t>
            </a:r>
            <a:br>
              <a:rPr lang="en-I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Masters in AI Engineering of Autonomous Systems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rar5407@thi.de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E579B-536D-C1E5-1D82-91831851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ADF6CA9-E871-570D-D662-15ED1A33F694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C9D8FAB-8D5E-BA84-656B-3D065FCED8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5335" y="457200"/>
            <a:ext cx="10310929" cy="13599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Applying Federated Learning in Traffic Flow Prediction</a:t>
            </a:r>
            <a:b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5BF9033-77E7-D753-5993-D197ED07ABB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47D82DD-F843-0A88-D677-A2CED66FD9AF}"/>
              </a:ext>
            </a:extLst>
          </p:cNvPr>
          <p:cNvSpPr txBox="1"/>
          <p:nvPr/>
        </p:nvSpPr>
        <p:spPr>
          <a:xfrm>
            <a:off x="655335" y="693869"/>
            <a:ext cx="7060709" cy="56105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E2E84366-417F-D346-878C-54BA8869744A}"/>
              </a:ext>
            </a:extLst>
          </p:cNvPr>
          <p:cNvSpPr txBox="1"/>
          <p:nvPr/>
        </p:nvSpPr>
        <p:spPr>
          <a:xfrm>
            <a:off x="598232" y="2973493"/>
            <a:ext cx="7060709" cy="80727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A9FB305-144B-E88B-CD18-3A9FED729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2"/>
          <a:stretch>
            <a:fillRect/>
          </a:stretch>
        </p:blipFill>
        <p:spPr bwMode="auto">
          <a:xfrm>
            <a:off x="1524000" y="1364045"/>
            <a:ext cx="8896216" cy="51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33C0A4-EA0A-4DBA-7F69-16B8D822F27A}"/>
              </a:ext>
            </a:extLst>
          </p:cNvPr>
          <p:cNvSpPr txBox="1"/>
          <p:nvPr/>
        </p:nvSpPr>
        <p:spPr>
          <a:xfrm>
            <a:off x="3048000" y="6507096"/>
            <a:ext cx="6248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9.  Challenges of Applying Federated learning in Traffic Flow Prediction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7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E5AA3-49D6-2B09-979F-1FFA4C2D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4AC794-03D3-C778-3422-51DB185681D2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88EA833-1F46-DA7E-4240-E8007C3ED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692" y="462220"/>
            <a:ext cx="9636759" cy="4623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68F3223D-7234-3A43-C3E7-4F036DECEC1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D559E9CE-95CB-EED4-198C-C2D07A132EC0}"/>
              </a:ext>
            </a:extLst>
          </p:cNvPr>
          <p:cNvSpPr txBox="1"/>
          <p:nvPr/>
        </p:nvSpPr>
        <p:spPr>
          <a:xfrm>
            <a:off x="711692" y="462220"/>
            <a:ext cx="7260126" cy="124585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Wingdings" panose="05000000000000000000" pitchFamily="2" charset="2"/>
              <a:buChar char="Ø"/>
              <a:tabLst>
                <a:tab pos="240665" algn="l"/>
              </a:tabLst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Wingdings" panose="05000000000000000000" pitchFamily="2" charset="2"/>
              <a:buChar char="Ø"/>
              <a:tabLst>
                <a:tab pos="240665" algn="l"/>
              </a:tabLst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F9366D-9055-2C57-741D-C1F76F81DE87}"/>
              </a:ext>
            </a:extLst>
          </p:cNvPr>
          <p:cNvSpPr/>
          <p:nvPr/>
        </p:nvSpPr>
        <p:spPr>
          <a:xfrm>
            <a:off x="1600200" y="968337"/>
            <a:ext cx="9372600" cy="86046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is a promising privacy-preserving, decentralized solution for Intelligent Transportation Systems (ITS).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18E3F1-6258-6750-3A0A-A4FA620B1C25}"/>
              </a:ext>
            </a:extLst>
          </p:cNvPr>
          <p:cNvSpPr/>
          <p:nvPr/>
        </p:nvSpPr>
        <p:spPr>
          <a:xfrm>
            <a:off x="1600200" y="2099689"/>
            <a:ext cx="9372597" cy="1447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addresses core Traffic Flow Prediction (TFP) challenges like: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heterogeneity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constraints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overhead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F84543-3DC9-FA3E-15BB-52599A55E44C}"/>
              </a:ext>
            </a:extLst>
          </p:cNvPr>
          <p:cNvSpPr/>
          <p:nvPr/>
        </p:nvSpPr>
        <p:spPr>
          <a:xfrm>
            <a:off x="1600200" y="3727863"/>
            <a:ext cx="9372596" cy="685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 methods using deep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models (e.g., GNNs, GRUs, attention networks) achieve high prediction accuracy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FCF865-BABB-056B-3157-FCDBDBA58A00}"/>
              </a:ext>
            </a:extLst>
          </p:cNvPr>
          <p:cNvSpPr/>
          <p:nvPr/>
        </p:nvSpPr>
        <p:spPr>
          <a:xfrm>
            <a:off x="1600200" y="4617508"/>
            <a:ext cx="9372596" cy="4654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Promotes ethical AI adoption by enabling collaborative model training without sharing raw data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4F95F8-874E-444A-60D5-920F0EE99039}"/>
              </a:ext>
            </a:extLst>
          </p:cNvPr>
          <p:cNvSpPr/>
          <p:nvPr/>
        </p:nvSpPr>
        <p:spPr>
          <a:xfrm>
            <a:off x="1600200" y="5279493"/>
            <a:ext cx="9372596" cy="4654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Acts as a framework for collaborative intelligence, not just a theoretical concept.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E966A9-78A5-A10F-B930-A7B3CFFFEA2D}"/>
              </a:ext>
            </a:extLst>
          </p:cNvPr>
          <p:cNvSpPr/>
          <p:nvPr/>
        </p:nvSpPr>
        <p:spPr>
          <a:xfrm>
            <a:off x="1600200" y="5918632"/>
            <a:ext cx="9372596" cy="46545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Contributes to building smart, sustainable, and privacy-conscious urban mobility infrastructures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34FFA31-C32B-09CA-7C85-BA057C966717}"/>
              </a:ext>
            </a:extLst>
          </p:cNvPr>
          <p:cNvSpPr/>
          <p:nvPr/>
        </p:nvSpPr>
        <p:spPr>
          <a:xfrm>
            <a:off x="5979153" y="1809125"/>
            <a:ext cx="609599" cy="2708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4AA4B8D-0341-45E3-410B-4468152C171F}"/>
              </a:ext>
            </a:extLst>
          </p:cNvPr>
          <p:cNvSpPr/>
          <p:nvPr/>
        </p:nvSpPr>
        <p:spPr>
          <a:xfrm>
            <a:off x="5979153" y="3467122"/>
            <a:ext cx="609599" cy="2708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A5300A40-2933-91F9-8670-6ABD366D85D0}"/>
              </a:ext>
            </a:extLst>
          </p:cNvPr>
          <p:cNvSpPr/>
          <p:nvPr/>
        </p:nvSpPr>
        <p:spPr>
          <a:xfrm>
            <a:off x="5979154" y="4383797"/>
            <a:ext cx="609599" cy="2708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707CDC1-F51E-6223-09D4-F7835AD68BB6}"/>
              </a:ext>
            </a:extLst>
          </p:cNvPr>
          <p:cNvSpPr/>
          <p:nvPr/>
        </p:nvSpPr>
        <p:spPr>
          <a:xfrm>
            <a:off x="5981697" y="5057205"/>
            <a:ext cx="609599" cy="2708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7E9837F-A38E-C22E-B9CC-16979F9F56B9}"/>
              </a:ext>
            </a:extLst>
          </p:cNvPr>
          <p:cNvSpPr/>
          <p:nvPr/>
        </p:nvSpPr>
        <p:spPr>
          <a:xfrm>
            <a:off x="5981698" y="5670589"/>
            <a:ext cx="609599" cy="2708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E3E421-E425-F049-C857-5B6C6859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52" y="2188153"/>
            <a:ext cx="764961" cy="117412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FCF0BDB-D556-9625-92B9-B1713094B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93" y="1069084"/>
            <a:ext cx="686734" cy="90217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067D39-9E62-7861-4DFA-C35DE09EE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52" y="3547489"/>
            <a:ext cx="764965" cy="9318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BE7C81-E1B3-DCF8-6867-38B909A79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55" y="4631406"/>
            <a:ext cx="790466" cy="98017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FD10EE-DA7E-E8F6-DDFF-62F3A86657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406" r="1083" b="10613"/>
          <a:stretch>
            <a:fillRect/>
          </a:stretch>
        </p:blipFill>
        <p:spPr>
          <a:xfrm>
            <a:off x="711692" y="5718901"/>
            <a:ext cx="749721" cy="93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8E600-5822-B038-B4E8-DD47C289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2A10AC4-AC4B-68F9-D7E3-5726909C30BE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A0C69AC-3E6F-8F3F-A4C8-9A3F50AB4F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5335" y="457200"/>
            <a:ext cx="10310929" cy="9111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 and Research Gaps</a:t>
            </a:r>
            <a:b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36DAF17-06AA-8A64-EDBE-038606F89FC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D8541659-214C-6587-7380-4ACDB7EBA504}"/>
              </a:ext>
            </a:extLst>
          </p:cNvPr>
          <p:cNvSpPr txBox="1"/>
          <p:nvPr/>
        </p:nvSpPr>
        <p:spPr>
          <a:xfrm>
            <a:off x="655335" y="693869"/>
            <a:ext cx="7060709" cy="56105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32E29E1D-BB35-1439-E9F8-02525B550592}"/>
              </a:ext>
            </a:extLst>
          </p:cNvPr>
          <p:cNvSpPr txBox="1"/>
          <p:nvPr/>
        </p:nvSpPr>
        <p:spPr>
          <a:xfrm>
            <a:off x="1174427" y="4070390"/>
            <a:ext cx="5570114" cy="80727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E68643C0-BD07-00C6-BD13-A044B175E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1" b="18086"/>
          <a:stretch>
            <a:fillRect/>
          </a:stretch>
        </p:blipFill>
        <p:spPr bwMode="auto">
          <a:xfrm>
            <a:off x="780867" y="1190701"/>
            <a:ext cx="10630266" cy="504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27BAACF5-E8B4-F510-FB26-0C82E9367C3E}"/>
              </a:ext>
            </a:extLst>
          </p:cNvPr>
          <p:cNvSpPr/>
          <p:nvPr/>
        </p:nvSpPr>
        <p:spPr>
          <a:xfrm>
            <a:off x="1653050" y="2743200"/>
            <a:ext cx="2156949" cy="83654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523B1-7C37-A54E-8C92-7097F530F3D6}"/>
              </a:ext>
            </a:extLst>
          </p:cNvPr>
          <p:cNvSpPr txBox="1"/>
          <p:nvPr/>
        </p:nvSpPr>
        <p:spPr>
          <a:xfrm>
            <a:off x="2130684" y="2699805"/>
            <a:ext cx="1859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Practical Deployment Challenges</a:t>
            </a:r>
            <a:endParaRPr lang="en-IN" dirty="0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10BDC873-38DA-A43D-4131-90D98D816C71}"/>
              </a:ext>
            </a:extLst>
          </p:cNvPr>
          <p:cNvSpPr/>
          <p:nvPr/>
        </p:nvSpPr>
        <p:spPr>
          <a:xfrm>
            <a:off x="6839744" y="5175766"/>
            <a:ext cx="2075656" cy="685800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BDCB1-0847-E1F4-A441-1D3F1E8824E7}"/>
              </a:ext>
            </a:extLst>
          </p:cNvPr>
          <p:cNvSpPr txBox="1"/>
          <p:nvPr/>
        </p:nvSpPr>
        <p:spPr>
          <a:xfrm>
            <a:off x="7001272" y="5297967"/>
            <a:ext cx="175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Standardization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129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22CFB-9ED7-471C-F3E0-146FE64DB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7620080-F31D-4C2D-F4F5-44FA0ED8F38E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65EB09F-1DF5-8C8E-FCBF-AAAB4F80D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3650" y="2892153"/>
            <a:ext cx="7124700" cy="1937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 algn="ctr">
              <a:lnSpc>
                <a:spcPts val="3470"/>
              </a:lnSpc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b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F31EFEC-5029-0CAA-CE25-469EDA51A4A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196A9C80-039A-62EC-C71E-95F808432A7C}"/>
              </a:ext>
            </a:extLst>
          </p:cNvPr>
          <p:cNvSpPr txBox="1"/>
          <p:nvPr/>
        </p:nvSpPr>
        <p:spPr>
          <a:xfrm>
            <a:off x="655335" y="693869"/>
            <a:ext cx="7060709" cy="56105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E2C242DF-D3C1-F4BF-3DDC-79F3692FD8D3}"/>
              </a:ext>
            </a:extLst>
          </p:cNvPr>
          <p:cNvSpPr txBox="1"/>
          <p:nvPr/>
        </p:nvSpPr>
        <p:spPr>
          <a:xfrm>
            <a:off x="1174427" y="4070390"/>
            <a:ext cx="5570114" cy="80727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28AE560D-42A9-29B8-6521-1C92EC39B56C}"/>
              </a:ext>
            </a:extLst>
          </p:cNvPr>
          <p:cNvSpPr txBox="1"/>
          <p:nvPr/>
        </p:nvSpPr>
        <p:spPr>
          <a:xfrm>
            <a:off x="876300" y="5375845"/>
            <a:ext cx="8953500" cy="948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Rakshith Ravi</a:t>
            </a:r>
            <a:b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Masters in AI Engineering of Autonomous Systems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rar5407@thi.de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8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EFF20CC-7C96-B6E8-A3D3-00B086C1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9180"/>
          <a:stretch>
            <a:fillRect/>
          </a:stretch>
        </p:blipFill>
        <p:spPr>
          <a:xfrm>
            <a:off x="738442" y="1510408"/>
            <a:ext cx="10998125" cy="19823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83E2DC9-7DD1-D9DD-9EEB-D0C0984652E8}"/>
              </a:ext>
            </a:extLst>
          </p:cNvPr>
          <p:cNvSpPr/>
          <p:nvPr/>
        </p:nvSpPr>
        <p:spPr>
          <a:xfrm>
            <a:off x="748274" y="4160735"/>
            <a:ext cx="5728723" cy="20759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/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8442" y="1033416"/>
            <a:ext cx="8786558" cy="3629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40665" algn="l"/>
              </a:tabLst>
            </a:pP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Motivation and Need for Research of Traffic Flow Prediction (TFP)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8442" y="457943"/>
            <a:ext cx="7158355" cy="4623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IN" sz="3000" b="1" dirty="0">
                <a:solidFill>
                  <a:srgbClr val="0058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6006A41C-5D15-EBC2-A67D-D7772DAFF0FF}"/>
              </a:ext>
            </a:extLst>
          </p:cNvPr>
          <p:cNvSpPr txBox="1"/>
          <p:nvPr/>
        </p:nvSpPr>
        <p:spPr>
          <a:xfrm>
            <a:off x="748274" y="3645301"/>
            <a:ext cx="7348854" cy="3629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40665" algn="l"/>
              </a:tabLst>
            </a:pPr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with Traditional Methods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2E6716AE-3FA3-06ED-FF23-51807E756C7E}"/>
              </a:ext>
            </a:extLst>
          </p:cNvPr>
          <p:cNvSpPr/>
          <p:nvPr/>
        </p:nvSpPr>
        <p:spPr>
          <a:xfrm>
            <a:off x="809987" y="4393733"/>
            <a:ext cx="1852391" cy="1609972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Centralized Machine Learning Techniques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5C0E739B-5EB9-AA97-0E35-94690BC0E18A}"/>
              </a:ext>
            </a:extLst>
          </p:cNvPr>
          <p:cNvSpPr/>
          <p:nvPr/>
        </p:nvSpPr>
        <p:spPr>
          <a:xfrm>
            <a:off x="2713421" y="4393733"/>
            <a:ext cx="1852391" cy="160997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ignificant data privacy and security risks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E44B262F-18AC-FEA7-2BCE-5D1DC5377430}"/>
              </a:ext>
            </a:extLst>
          </p:cNvPr>
          <p:cNvSpPr/>
          <p:nvPr/>
        </p:nvSpPr>
        <p:spPr>
          <a:xfrm>
            <a:off x="4616855" y="4393733"/>
            <a:ext cx="1769462" cy="160997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Stricter data privacy regulations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9960DB-6B2D-F4AB-C302-511DEF4342DF}"/>
              </a:ext>
            </a:extLst>
          </p:cNvPr>
          <p:cNvSpPr txBox="1"/>
          <p:nvPr/>
        </p:nvSpPr>
        <p:spPr>
          <a:xfrm>
            <a:off x="866947" y="2171046"/>
            <a:ext cx="34764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rban planning and traffic control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DFB16-D029-19B6-4B5B-A9D0873C06CA}"/>
              </a:ext>
            </a:extLst>
          </p:cNvPr>
          <p:cNvSpPr txBox="1"/>
          <p:nvPr/>
        </p:nvSpPr>
        <p:spPr>
          <a:xfrm>
            <a:off x="5410914" y="2171046"/>
            <a:ext cx="213216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I</a:t>
            </a:r>
            <a:r>
              <a:rPr lang="en-I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mpacts on land use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D575E8-F817-2F99-FA80-585EDB018072}"/>
              </a:ext>
            </a:extLst>
          </p:cNvPr>
          <p:cNvSpPr txBox="1"/>
          <p:nvPr/>
        </p:nvSpPr>
        <p:spPr>
          <a:xfrm>
            <a:off x="1935006" y="2741154"/>
            <a:ext cx="33552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</a:t>
            </a:r>
            <a:r>
              <a:rPr lang="en-I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ustainable urban development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00178F-872B-1566-2C56-504C42C99E67}"/>
              </a:ext>
            </a:extLst>
          </p:cNvPr>
          <p:cNvSpPr txBox="1"/>
          <p:nvPr/>
        </p:nvSpPr>
        <p:spPr>
          <a:xfrm>
            <a:off x="5791200" y="2734166"/>
            <a:ext cx="485902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</a:t>
            </a:r>
            <a:r>
              <a:rPr lang="en-I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ritical function of Intelligent Transport Systems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B54227-9CFD-1BDC-3F06-C25376DCCCD7}"/>
              </a:ext>
            </a:extLst>
          </p:cNvPr>
          <p:cNvSpPr txBox="1"/>
          <p:nvPr/>
        </p:nvSpPr>
        <p:spPr>
          <a:xfrm>
            <a:off x="8162998" y="2171046"/>
            <a:ext cx="31620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C</a:t>
            </a:r>
            <a:r>
              <a:rPr lang="en-IN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rucial for traffic management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1B4DF8A-A06F-7D5D-F5EA-D24965FA9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73" y="3547251"/>
            <a:ext cx="5148762" cy="285280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2CDC91-BF8A-CB69-890C-F099C4C6BFD9}"/>
              </a:ext>
            </a:extLst>
          </p:cNvPr>
          <p:cNvSpPr txBox="1"/>
          <p:nvPr/>
        </p:nvSpPr>
        <p:spPr>
          <a:xfrm>
            <a:off x="7086600" y="6334386"/>
            <a:ext cx="4902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1. Privacy and security problems in traffic flow prediction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9A1133-751F-7720-DFFE-B8BD2D65C0D3}"/>
              </a:ext>
            </a:extLst>
          </p:cNvPr>
          <p:cNvSpPr txBox="1"/>
          <p:nvPr/>
        </p:nvSpPr>
        <p:spPr>
          <a:xfrm>
            <a:off x="605447" y="6400056"/>
            <a:ext cx="60143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900" b="0" i="0" dirty="0">
                <a:solidFill>
                  <a:srgbClr val="000000"/>
                </a:solidFill>
                <a:effectLst/>
                <a:latin typeface="NimbusRomNo9L-Regu"/>
              </a:rPr>
              <a:t>[1] Y. Liu, J. Yu, J. Kang, D.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NimbusRomNo9L-Regu"/>
              </a:rPr>
              <a:t>Niyato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NimbusRomNo9L-Regu"/>
              </a:rPr>
              <a:t>, and S. Zhang, “Privacy-Preserving Traffic Flow Prediction: A Federated Learning Approach,” *IEEE Internet of Things Journal*, 2020</a:t>
            </a:r>
            <a:r>
              <a:rPr lang="en-US" sz="900" dirty="0"/>
              <a:t> </a:t>
            </a:r>
            <a:br>
              <a:rPr lang="en-US" sz="900" dirty="0"/>
            </a:br>
            <a:endParaRPr lang="en-IN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3386-D39F-2500-1D9B-9E3193CCF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16173A8-9779-DDB1-042F-BC608FBB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359" y="340934"/>
            <a:ext cx="3965811" cy="254959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17765E7-FA4C-2E12-1C21-099A97314D44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85A45A9-5B0D-0597-87D9-45CC31ADA7BC}"/>
              </a:ext>
            </a:extLst>
          </p:cNvPr>
          <p:cNvSpPr txBox="1"/>
          <p:nvPr/>
        </p:nvSpPr>
        <p:spPr>
          <a:xfrm>
            <a:off x="613548" y="1033118"/>
            <a:ext cx="7348854" cy="36292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40665" algn="l"/>
              </a:tabLs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(FL) 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1814AE4-979E-885D-026C-3829E0BBC5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440" y="462220"/>
            <a:ext cx="7158355" cy="4623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IN" sz="3000" b="1" dirty="0">
                <a:solidFill>
                  <a:srgbClr val="00589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22EA9D5-2877-E02F-2180-D345494E146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74E12E95-3E74-5003-43C1-9DA24D12FE79}"/>
              </a:ext>
            </a:extLst>
          </p:cNvPr>
          <p:cNvSpPr txBox="1"/>
          <p:nvPr/>
        </p:nvSpPr>
        <p:spPr>
          <a:xfrm>
            <a:off x="638129" y="1357084"/>
            <a:ext cx="7579360" cy="14920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preserving machine learning model developed by Google in 2016.</a:t>
            </a: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r>
              <a:rPr lang="en-I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FL over Centralised Machine Learning Techniques in TLP</a:t>
            </a: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kumimoji="0" lang="en-US" altLang="en-US" sz="16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ACCC0-BF3D-F050-6080-41A4FCFFF667}"/>
              </a:ext>
            </a:extLst>
          </p:cNvPr>
          <p:cNvSpPr txBox="1"/>
          <p:nvPr/>
        </p:nvSpPr>
        <p:spPr>
          <a:xfrm>
            <a:off x="7619165" y="2952881"/>
            <a:ext cx="4648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2.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training process of federated learning[7]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FB365B-D8BC-CB50-0DBE-0127B296E487}"/>
              </a:ext>
            </a:extLst>
          </p:cNvPr>
          <p:cNvSpPr txBox="1"/>
          <p:nvPr/>
        </p:nvSpPr>
        <p:spPr>
          <a:xfrm>
            <a:off x="603716" y="6507096"/>
            <a:ext cx="10575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800" b="0" i="0" dirty="0">
                <a:solidFill>
                  <a:srgbClr val="000000"/>
                </a:solidFill>
                <a:effectLst/>
                <a:latin typeface="NimbusRomNo9L-Regu"/>
              </a:rPr>
              <a:t>[7] G. Bo and J. Tang, “A Short-Term Traffic Flow Prediction Method Based on Personalized Lightweight Federated Learning,” *Italian Nat. Conf. on Sensors*, 2025.</a:t>
            </a:r>
          </a:p>
          <a:p>
            <a:r>
              <a:rPr lang="en-US" sz="800" dirty="0"/>
              <a:t>. </a:t>
            </a:r>
            <a:br>
              <a:rPr lang="en-US" sz="800" dirty="0"/>
            </a:br>
            <a:endParaRPr lang="en-IN" sz="800" dirty="0"/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8E3924FA-0836-35A9-A814-9370603C6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1358606"/>
              </p:ext>
            </p:extLst>
          </p:nvPr>
        </p:nvGraphicFramePr>
        <p:xfrm>
          <a:off x="380999" y="2362200"/>
          <a:ext cx="7579360" cy="414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" name="Picture 33">
            <a:extLst>
              <a:ext uri="{FF2B5EF4-FFF2-40B4-BE49-F238E27FC236}">
                <a16:creationId xmlns:a16="http://schemas.microsoft.com/office/drawing/2014/main" id="{2477315B-DB26-108E-552D-9A212F06E5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795" y="3279751"/>
            <a:ext cx="3870710" cy="27442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660016-0D4E-F21D-C72C-2E85324E8C6B}"/>
              </a:ext>
            </a:extLst>
          </p:cNvPr>
          <p:cNvSpPr txBox="1"/>
          <p:nvPr/>
        </p:nvSpPr>
        <p:spPr>
          <a:xfrm>
            <a:off x="7564120" y="5963807"/>
            <a:ext cx="46278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/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 object detection for traffic flow analysis in V7 Credit : https://www.v7labs.com/blog/federated-learning-guide</a:t>
            </a:r>
            <a:r>
              <a:rPr lang="en-US" sz="14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2543017-4AC7-8A08-4538-4BA27A81DE4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1659"/>
          <a:stretch>
            <a:fillRect/>
          </a:stretch>
        </p:blipFill>
        <p:spPr>
          <a:xfrm>
            <a:off x="3440530" y="4061202"/>
            <a:ext cx="1730174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2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CC3AB-40CC-7059-E48F-69DF49F4B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A9314A60-CFBE-21AA-B5C0-6B0BA5FAD985}"/>
              </a:ext>
            </a:extLst>
          </p:cNvPr>
          <p:cNvSpPr/>
          <p:nvPr/>
        </p:nvSpPr>
        <p:spPr>
          <a:xfrm>
            <a:off x="552147" y="1027001"/>
            <a:ext cx="3429000" cy="91440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6B5A1A2-16AC-3BA7-4885-A0FD55E387EC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67E9865-0858-EE8D-4011-4E69BE0F5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440" y="462220"/>
            <a:ext cx="10322560" cy="4623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FL Architectures for Traffic Flow Prediction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378788E-58D3-AFEE-3A8D-114EC9F2A26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8A60FF11-6059-96B9-5162-1138D54585FC}"/>
              </a:ext>
            </a:extLst>
          </p:cNvPr>
          <p:cNvSpPr txBox="1"/>
          <p:nvPr/>
        </p:nvSpPr>
        <p:spPr>
          <a:xfrm>
            <a:off x="701859" y="1027001"/>
            <a:ext cx="7776794" cy="5870197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FLSTAGCN Model </a:t>
            </a: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Wingdings" panose="05000000000000000000" pitchFamily="2" charset="2"/>
              <a:buChar char="Ø"/>
              <a:tabLst>
                <a:tab pos="240665" algn="l"/>
              </a:tabLst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Wingdings" panose="05000000000000000000" pitchFamily="2" charset="2"/>
              <a:buChar char="Ø"/>
              <a:tabLst>
                <a:tab pos="240665" algn="l"/>
              </a:tabLst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Combines FL with Spatial-Temporal Attention GCN (STAGCN)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 et al. (2024)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demonstrated FLSTAGCN using real-world traffic datasets (e.g.,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PeMSD7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METR-LA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predict short-term traffic speed and flow.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showed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competitive accuracy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compared with centralized models like DCRNN and STGCN.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Application Potential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Smart Cities Traffic Systems, Regional Traffic Authorities Collaboration, Connected Vehicles / Edge Devices,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Management and Urban Planning,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Vehicle Infrastructure.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diagram of a model&#10;&#10;AI-generated content may be incorrect.">
            <a:extLst>
              <a:ext uri="{FF2B5EF4-FFF2-40B4-BE49-F238E27FC236}">
                <a16:creationId xmlns:a16="http://schemas.microsoft.com/office/drawing/2014/main" id="{36AF015E-0A39-444B-93BF-1CDAE874C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90"/>
          <a:stretch>
            <a:fillRect/>
          </a:stretch>
        </p:blipFill>
        <p:spPr>
          <a:xfrm>
            <a:off x="8364729" y="1655928"/>
            <a:ext cx="3663811" cy="414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CD1A13-78C1-F1F0-ED0C-17077D2ED932}"/>
              </a:ext>
            </a:extLst>
          </p:cNvPr>
          <p:cNvSpPr txBox="1"/>
          <p:nvPr/>
        </p:nvSpPr>
        <p:spPr>
          <a:xfrm>
            <a:off x="8332839" y="5928926"/>
            <a:ext cx="4133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4. System architecture of FLSTAGCN model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5BBC7E-4FD3-3933-9D09-0081F53E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93" y="3727346"/>
            <a:ext cx="5185507" cy="15808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9ED99E-4E77-2F04-04A3-75D3DB93588E}"/>
              </a:ext>
            </a:extLst>
          </p:cNvPr>
          <p:cNvSpPr txBox="1"/>
          <p:nvPr/>
        </p:nvSpPr>
        <p:spPr>
          <a:xfrm>
            <a:off x="655335" y="639578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[5] L. Shi et al., “FLSTAGCN: Traffic Flow Prediction Based on Federated Learning and Attention Graph Convolutional Network,” *Proc. IEEE Int. Conf. Systems, Man and Cybernetics*, 2024.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28883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E5EF-3E74-92D5-45E5-F950CC73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5C43F331-5A8D-14DD-4410-B2DDADCC7DFD}"/>
              </a:ext>
            </a:extLst>
          </p:cNvPr>
          <p:cNvSpPr/>
          <p:nvPr/>
        </p:nvSpPr>
        <p:spPr>
          <a:xfrm>
            <a:off x="589018" y="574118"/>
            <a:ext cx="3429000" cy="91440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E3D03E11-83F6-A0A3-51ED-5639B8674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0"/>
          <a:stretch>
            <a:fillRect/>
          </a:stretch>
        </p:blipFill>
        <p:spPr bwMode="auto">
          <a:xfrm>
            <a:off x="7176926" y="1647421"/>
            <a:ext cx="5015074" cy="30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E552B64-7C47-1430-C28F-9FD87B711B0D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3BF3909D-BDDC-3678-2BE9-F254BF80C12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E4B9700D-106C-9FFF-E8F1-D14293F08893}"/>
              </a:ext>
            </a:extLst>
          </p:cNvPr>
          <p:cNvSpPr txBox="1"/>
          <p:nvPr/>
        </p:nvSpPr>
        <p:spPr>
          <a:xfrm>
            <a:off x="616057" y="574118"/>
            <a:ext cx="6360160" cy="5677836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PLFL Model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Dynamic model pruning + weighted client personalization.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with region-specific traffic patterns 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highway management systems where rural, urban, and high-density areas have different traffic behaviors.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PLFL personalizes predictions for each region without data sharing.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Other Applications -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Healthcare, Finance and E Commerce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992B5-D807-D7FA-CB9A-9DB36F1F1C6E}"/>
              </a:ext>
            </a:extLst>
          </p:cNvPr>
          <p:cNvSpPr txBox="1"/>
          <p:nvPr/>
        </p:nvSpPr>
        <p:spPr>
          <a:xfrm>
            <a:off x="7544351" y="4724400"/>
            <a:ext cx="44833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5. Personalized Federated Learning Visual Workflow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ACE71-B04D-9DF3-C310-597A66039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42" y="3066372"/>
            <a:ext cx="5613576" cy="16260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AE615E-58CA-205C-2B4B-6F4D78A24417}"/>
              </a:ext>
            </a:extLst>
          </p:cNvPr>
          <p:cNvSpPr txBox="1"/>
          <p:nvPr/>
        </p:nvSpPr>
        <p:spPr>
          <a:xfrm>
            <a:off x="579186" y="6384089"/>
            <a:ext cx="106965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[8] J. Guo, X. Feng, and H. Zheng, “Personalized Federated Learning with Neighbor Aggregation for Traffic Flow Prediction,” *Int. Conf. Innovative Computing and Cloud Computing*, 2023.</a:t>
            </a:r>
          </a:p>
          <a:p>
            <a:r>
              <a:rPr lang="en-US" sz="800" dirty="0"/>
              <a:t>[18] H. Lai, J. Guo, X. Feng, and H. Zheng, “Communication-Efficient Personalized Federated Learning for Traffic Flow Prediction,” *Int. Conf. Innovative Computing and Cloud Computing*, 2024</a:t>
            </a:r>
          </a:p>
          <a:p>
            <a:r>
              <a:rPr lang="en-US" sz="800" dirty="0"/>
              <a:t>[7] G. Bo and J. Tang, “A Short-Term Traffic Flow Prediction Method Based on Personalized Lightweight Federated Learning,” *Italian Nat. Conf. on Sensors*, 2025.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64680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F8B2-3908-5EB5-06B7-ED8781015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loud 12">
            <a:extLst>
              <a:ext uri="{FF2B5EF4-FFF2-40B4-BE49-F238E27FC236}">
                <a16:creationId xmlns:a16="http://schemas.microsoft.com/office/drawing/2014/main" id="{A6CD8BF3-2A4B-380F-E795-53B0165A19FB}"/>
              </a:ext>
            </a:extLst>
          </p:cNvPr>
          <p:cNvSpPr/>
          <p:nvPr/>
        </p:nvSpPr>
        <p:spPr>
          <a:xfrm>
            <a:off x="655335" y="343938"/>
            <a:ext cx="3429000" cy="91440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76AA69C0-16AA-3A67-F0C5-E506770B2889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BDA557-4663-30F5-2959-6ED71BC9915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896F59CD-0D1F-3B9C-1B02-6BABEA799AEF}"/>
              </a:ext>
            </a:extLst>
          </p:cNvPr>
          <p:cNvSpPr txBox="1"/>
          <p:nvPr/>
        </p:nvSpPr>
        <p:spPr>
          <a:xfrm>
            <a:off x="594375" y="377126"/>
            <a:ext cx="5391452" cy="6136936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BFRT Model</a:t>
            </a: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Blockchained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Federated Real-Time Traffic Prediction</a:t>
            </a:r>
          </a:p>
          <a:p>
            <a:pPr marL="298450" indent="-285750"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Real-Time/Online FL Models for TFP.</a:t>
            </a: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 used real-world traffic datasets (like METR-LA or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simulated RSU deployment scenarios to validate real-time prediction.</a:t>
            </a: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BFRT achieved lower real-time predictive error compared to standalone FL or centralized methods.</a:t>
            </a: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Real-World Applications -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Traffic Control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Centers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Autonomous Vehicle Infrastructure, Smart Highways /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Tollways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City Wide Fleet Management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070969-C9C1-E5AB-51CE-918C6ECC11AE}"/>
              </a:ext>
            </a:extLst>
          </p:cNvPr>
          <p:cNvSpPr txBox="1"/>
          <p:nvPr/>
        </p:nvSpPr>
        <p:spPr>
          <a:xfrm>
            <a:off x="7848600" y="6186257"/>
            <a:ext cx="36957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6. Workflow of the BFRT system [10]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EF1BD2-2B44-B174-4E8B-F4465BF8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827" y="0"/>
            <a:ext cx="6206173" cy="6111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B94BAA-0DB7-7E80-CC49-B1547781B81E}"/>
              </a:ext>
            </a:extLst>
          </p:cNvPr>
          <p:cNvSpPr txBox="1"/>
          <p:nvPr/>
        </p:nvSpPr>
        <p:spPr>
          <a:xfrm>
            <a:off x="655335" y="6440493"/>
            <a:ext cx="685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[10] C. Meese, H. Chen, S. Asif, W. Li, C. Shen, and M. Nejad, “BFRT: </a:t>
            </a:r>
            <a:r>
              <a:rPr lang="en-IN" sz="800" dirty="0" err="1"/>
              <a:t>Blockchained</a:t>
            </a:r>
            <a:r>
              <a:rPr lang="en-IN" sz="800" dirty="0"/>
              <a:t> Federated Learning for Real-time Traffic Flow Pre diction,” *Proc. IEEE/ACM Int. Symp. Cluster, Cloud and Internet Computing*, 2022.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0D511-205E-7BD5-D4F3-116D183F1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645019"/>
            <a:ext cx="4224550" cy="17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31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60E0A-FD7B-2108-F365-9BD60B2F7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E765536D-8ACE-6C12-BF99-BEA7871FAF96}"/>
              </a:ext>
            </a:extLst>
          </p:cNvPr>
          <p:cNvSpPr/>
          <p:nvPr/>
        </p:nvSpPr>
        <p:spPr>
          <a:xfrm>
            <a:off x="589018" y="563980"/>
            <a:ext cx="3429000" cy="914400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269B72B-E240-E991-B51A-01AFC89BDEC8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881ABD-6946-B118-1133-5C342279079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080C12A5-49B9-F9D9-66B9-56D2DCDD8438}"/>
              </a:ext>
            </a:extLst>
          </p:cNvPr>
          <p:cNvSpPr txBox="1"/>
          <p:nvPr/>
        </p:nvSpPr>
        <p:spPr>
          <a:xfrm>
            <a:off x="595475" y="547640"/>
            <a:ext cx="5202180" cy="2841162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Arial" panose="020B0604020202020204" pitchFamily="34" charset="0"/>
              <a:buChar char="•"/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FedTPS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 with limited sensor coverage (e.g., rural or newly developed areas) benefit from synthetic data to simulate missing traffic patterns.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Other Applications - </a:t>
            </a:r>
            <a:r>
              <a:rPr lang="en-US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Healthcare, Finance and Retail.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8198C1-4C89-9BD6-BA01-0B14E4D6E0B3}"/>
              </a:ext>
            </a:extLst>
          </p:cNvPr>
          <p:cNvSpPr txBox="1"/>
          <p:nvPr/>
        </p:nvSpPr>
        <p:spPr>
          <a:xfrm>
            <a:off x="1277621" y="6236703"/>
            <a:ext cx="9636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Fig.7.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FedTPS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for training a federated generative model and subsequent traffic flow prediction model [17]. 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E0BE3-1BEC-2CB7-18F3-1A4D0A1B6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583"/>
          <a:stretch>
            <a:fillRect/>
          </a:stretch>
        </p:blipFill>
        <p:spPr>
          <a:xfrm>
            <a:off x="2174860" y="3386937"/>
            <a:ext cx="7842279" cy="2849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3DC494-E420-D718-DD9B-42451C47B31C}"/>
              </a:ext>
            </a:extLst>
          </p:cNvPr>
          <p:cNvSpPr txBox="1"/>
          <p:nvPr/>
        </p:nvSpPr>
        <p:spPr>
          <a:xfrm>
            <a:off x="589018" y="6602971"/>
            <a:ext cx="108115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[17] F. Orozco, P. de Gusmao, H. Wen, J. </a:t>
            </a:r>
            <a:r>
              <a:rPr lang="en-IN" sz="800" dirty="0" err="1"/>
              <a:t>Wahlstr</a:t>
            </a:r>
            <a:r>
              <a:rPr lang="en-IN" sz="800" dirty="0"/>
              <a:t>¨ om, and M. Luo, “Federated Learning for Traffic Flow Prediction with Synthetic Data Augmentation,” *</a:t>
            </a:r>
            <a:r>
              <a:rPr lang="en-IN" sz="800" dirty="0" err="1"/>
              <a:t>arXiv</a:t>
            </a:r>
            <a:r>
              <a:rPr lang="en-IN" sz="800" dirty="0"/>
              <a:t> preprint arXiv:2403.56789*, 2024.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0DE2F7-8C9B-26EE-D35D-C73FA469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786" y="1610365"/>
            <a:ext cx="6107890" cy="1358444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96BC10A-9929-F51C-DAFC-AA0E37A99120}"/>
              </a:ext>
            </a:extLst>
          </p:cNvPr>
          <p:cNvCxnSpPr>
            <a:cxnSpLocks/>
          </p:cNvCxnSpPr>
          <p:nvPr/>
        </p:nvCxnSpPr>
        <p:spPr>
          <a:xfrm flipV="1">
            <a:off x="5715000" y="3657600"/>
            <a:ext cx="4038600" cy="78030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A7ABFA8E-7A93-E668-552D-D647AB1029E1}"/>
              </a:ext>
            </a:extLst>
          </p:cNvPr>
          <p:cNvSpPr/>
          <p:nvPr/>
        </p:nvSpPr>
        <p:spPr>
          <a:xfrm>
            <a:off x="9771725" y="3079463"/>
            <a:ext cx="2362200" cy="135844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Stage 2</a:t>
            </a:r>
          </a:p>
          <a:p>
            <a:pPr algn="ctr"/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trains the federated traffic flow prediction model with the client’s local dataset</a:t>
            </a:r>
            <a:r>
              <a:rPr lang="en-US" sz="1200" b="1" dirty="0"/>
              <a:t> &amp; synthetic data</a:t>
            </a:r>
            <a:br>
              <a:rPr lang="en-US" sz="1200" b="1" dirty="0"/>
            </a:br>
            <a:endParaRPr lang="en-IN" sz="1200" b="1" dirty="0"/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EFD1B67-67C0-D7A2-35FE-84B983D69555}"/>
              </a:ext>
            </a:extLst>
          </p:cNvPr>
          <p:cNvCxnSpPr>
            <a:cxnSpLocks/>
          </p:cNvCxnSpPr>
          <p:nvPr/>
        </p:nvCxnSpPr>
        <p:spPr>
          <a:xfrm rot="10800000">
            <a:off x="3733802" y="3558437"/>
            <a:ext cx="1523999" cy="7536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C574E07-B765-FB1E-D0E9-9AB98E3DEAD3}"/>
              </a:ext>
            </a:extLst>
          </p:cNvPr>
          <p:cNvSpPr/>
          <p:nvPr/>
        </p:nvSpPr>
        <p:spPr>
          <a:xfrm>
            <a:off x="1706848" y="3108773"/>
            <a:ext cx="2035867" cy="129982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Stage 1 </a:t>
            </a:r>
            <a:br>
              <a:rPr lang="en-US" sz="12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</a:br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trains the federated diffusion model to develop the </a:t>
            </a:r>
            <a:r>
              <a:rPr lang="en-US" sz="1200" b="1" dirty="0" err="1">
                <a:solidFill>
                  <a:schemeClr val="lt1"/>
                </a:solidFill>
                <a:latin typeface="+mn-lt"/>
                <a:ea typeface="+mn-ea"/>
                <a:cs typeface="+mn-cs"/>
              </a:rPr>
              <a:t>FedTPS</a:t>
            </a:r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 synthetic dataset</a:t>
            </a:r>
            <a:r>
              <a:rPr lang="en-US" sz="1200" b="1" dirty="0"/>
              <a:t> </a:t>
            </a:r>
            <a:br>
              <a:rPr lang="en-US" sz="1200" b="1" dirty="0"/>
            </a:b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52446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31822-45D7-98BE-DD42-22B190B1E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3DA00E2-FD38-0CD2-0AAE-B748860E002D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C25592A-99F1-F2E4-8A2D-6DE50CAD65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6440" y="462220"/>
            <a:ext cx="9636759" cy="4623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4">
              <a:lnSpc>
                <a:spcPts val="3470"/>
              </a:lnSpc>
            </a:pPr>
            <a:r>
              <a:rPr lang="en-IN" sz="3000" b="1" dirty="0"/>
              <a:t>Results &amp; </a:t>
            </a:r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9D9919A-E6B3-192F-9DAB-B5EEFFE2A3B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E36EAC88-FDA1-081D-4B56-21BCB837C689}"/>
              </a:ext>
            </a:extLst>
          </p:cNvPr>
          <p:cNvSpPr txBox="1"/>
          <p:nvPr/>
        </p:nvSpPr>
        <p:spPr>
          <a:xfrm>
            <a:off x="711691" y="462220"/>
            <a:ext cx="7060709" cy="2723181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Wingdings" panose="05000000000000000000" pitchFamily="2" charset="2"/>
              <a:buChar char="Ø"/>
              <a:tabLst>
                <a:tab pos="240665" algn="l"/>
              </a:tabLst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lnSpc>
                <a:spcPct val="100000"/>
              </a:lnSpc>
              <a:spcBef>
                <a:spcPts val="535"/>
              </a:spcBef>
              <a:buFont typeface="Wingdings" panose="05000000000000000000" pitchFamily="2" charset="2"/>
              <a:buChar char="Ø"/>
              <a:tabLst>
                <a:tab pos="240665" algn="l"/>
              </a:tabLst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Multiple FL-based models evaluated using real-world datasets (METR-LA, PeMSD7, PeMSD4).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measured using common metrics: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Error, Root Mean Square Error.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 approaches consistently outperform centralized or baseline models.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240665" algn="l"/>
              </a:tabLst>
            </a:pP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449D9-5D8B-FA0A-E5B6-4B130F10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939"/>
          <a:stretch>
            <a:fillRect/>
          </a:stretch>
        </p:blipFill>
        <p:spPr>
          <a:xfrm>
            <a:off x="958681" y="3348635"/>
            <a:ext cx="4137378" cy="1071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40BF9-5F27-0ED4-BE3A-F7AF2B6BAB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2" t="6611" r="1002"/>
          <a:stretch>
            <a:fillRect/>
          </a:stretch>
        </p:blipFill>
        <p:spPr>
          <a:xfrm>
            <a:off x="5544819" y="2677718"/>
            <a:ext cx="6145741" cy="29762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238C0A-1DC4-9ED1-DC70-205F290356E5}"/>
              </a:ext>
            </a:extLst>
          </p:cNvPr>
          <p:cNvSpPr txBox="1"/>
          <p:nvPr/>
        </p:nvSpPr>
        <p:spPr>
          <a:xfrm>
            <a:off x="629390" y="6426719"/>
            <a:ext cx="9144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[16] Q. Liu et al., “REFOL: Resource-Efficient Federated Online Learning for Traffic Flow Forecasting,” *IEEE Trans. </a:t>
            </a:r>
            <a:r>
              <a:rPr lang="en-US" sz="800" dirty="0" err="1"/>
              <a:t>Intell</a:t>
            </a:r>
            <a:r>
              <a:rPr lang="en-US" sz="800" dirty="0"/>
              <a:t>. Transp. Syst.*, 2024.</a:t>
            </a:r>
          </a:p>
          <a:p>
            <a:r>
              <a:rPr lang="en-US" sz="800" dirty="0"/>
              <a:t>[7] G. Bo and J. Tang, “A Short-Term Traffic Flow Prediction Method Based on Personalized Lightweight Federated Learning,” *Italian Nat. Conf. on Sensors*, 2025.</a:t>
            </a:r>
            <a:endParaRPr lang="en-IN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85DD6E-3F88-8891-9048-00D7F7D329BF}"/>
              </a:ext>
            </a:extLst>
          </p:cNvPr>
          <p:cNvSpPr txBox="1"/>
          <p:nvPr/>
        </p:nvSpPr>
        <p:spPr>
          <a:xfrm>
            <a:off x="748562" y="4419685"/>
            <a:ext cx="46242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PREDICTION PERFORMANCE OF DIFFERENT MODELS (RESULTS REPRESENT 5 MIN, 15 MIN, AND 30 MIN PREDICTION PERFORMANCE, RESPECTIVELY) [7].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04A918-0C4F-F668-BB3B-DD2A50B408F3}"/>
              </a:ext>
            </a:extLst>
          </p:cNvPr>
          <p:cNvSpPr txBox="1"/>
          <p:nvPr/>
        </p:nvSpPr>
        <p:spPr>
          <a:xfrm>
            <a:off x="6006522" y="5610533"/>
            <a:ext cx="55831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REFOL performance compared with CNFGNN on PEMS-BAY and METR-LA datasets. (a, c) Predicted traffic speed vs. ground truth. (b, d) CDFs of absolute errors, showing REFOL’s lower error concentration [16].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6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ACFCA-E9AE-7F47-38C5-FBF49375C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551A579-1DFD-6681-688A-C3BE4DE652F3}"/>
              </a:ext>
            </a:extLst>
          </p:cNvPr>
          <p:cNvSpPr/>
          <p:nvPr/>
        </p:nvSpPr>
        <p:spPr>
          <a:xfrm>
            <a:off x="509920" y="621398"/>
            <a:ext cx="0" cy="5615305"/>
          </a:xfrm>
          <a:custGeom>
            <a:avLst/>
            <a:gdLst/>
            <a:ahLst/>
            <a:cxnLst/>
            <a:rect l="l" t="t" r="r" b="b"/>
            <a:pathLst>
              <a:path h="5615305">
                <a:moveTo>
                  <a:pt x="0" y="0"/>
                </a:moveTo>
                <a:lnTo>
                  <a:pt x="0" y="5615203"/>
                </a:lnTo>
              </a:path>
            </a:pathLst>
          </a:custGeom>
          <a:ln w="28575">
            <a:solidFill>
              <a:srgbClr val="0058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08CF502-9628-C503-6C1E-B4A79634E35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BBD62-AB80-8FF0-52C3-29429366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9" y="1447800"/>
            <a:ext cx="10677526" cy="4495800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44F95A9A-17A3-CE59-EE72-A9F3DB8D0D32}"/>
              </a:ext>
            </a:extLst>
          </p:cNvPr>
          <p:cNvCxnSpPr/>
          <p:nvPr/>
        </p:nvCxnSpPr>
        <p:spPr>
          <a:xfrm rot="10800000">
            <a:off x="7772400" y="1143000"/>
            <a:ext cx="685800" cy="6096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60ACE43F-04FB-C8C1-0A71-2CCFBE9B3107}"/>
              </a:ext>
            </a:extLst>
          </p:cNvPr>
          <p:cNvSpPr/>
          <p:nvPr/>
        </p:nvSpPr>
        <p:spPr>
          <a:xfrm>
            <a:off x="5715000" y="462221"/>
            <a:ext cx="2057400" cy="985580"/>
          </a:xfrm>
          <a:prstGeom prst="round1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REFOL Curve Dominance in both datasets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0D19D45-6100-6025-34FA-72859345B8B3}"/>
              </a:ext>
            </a:extLst>
          </p:cNvPr>
          <p:cNvCxnSpPr/>
          <p:nvPr/>
        </p:nvCxnSpPr>
        <p:spPr>
          <a:xfrm rot="16200000" flipV="1">
            <a:off x="6629400" y="2438400"/>
            <a:ext cx="2590800" cy="609600"/>
          </a:xfrm>
          <a:prstGeom prst="curvedConnector3">
            <a:avLst>
              <a:gd name="adj1" fmla="val 279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CC6A14-9443-10CB-788D-5C21892B1FCB}"/>
              </a:ext>
            </a:extLst>
          </p:cNvPr>
          <p:cNvSpPr txBox="1"/>
          <p:nvPr/>
        </p:nvSpPr>
        <p:spPr>
          <a:xfrm>
            <a:off x="2971801" y="6071760"/>
            <a:ext cx="62483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Fig. 8. Ground truth values and forecasting values of CNFGNN and REFOL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[16].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8255EA-D380-9691-5697-93DDE8FE3432}"/>
              </a:ext>
            </a:extLst>
          </p:cNvPr>
          <p:cNvSpPr txBox="1"/>
          <p:nvPr/>
        </p:nvSpPr>
        <p:spPr>
          <a:xfrm>
            <a:off x="647700" y="6488274"/>
            <a:ext cx="71247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[16] Q. Liu et al., “REFOL: Resource-Efficient Federated Online Learning for Traffic Flow Forecasting,” *IEEE Trans. </a:t>
            </a:r>
            <a:r>
              <a:rPr lang="en-US" sz="800" dirty="0" err="1"/>
              <a:t>Intell</a:t>
            </a:r>
            <a:r>
              <a:rPr lang="en-US" sz="800" dirty="0"/>
              <a:t>. Transp. Syst.*, 2024.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8D62AD82-B4FB-99A1-FF78-C4E1829D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083" y="567818"/>
            <a:ext cx="7158355" cy="575181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REFOL vs CNFGNN - Visual Performance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F235824-CC3E-C394-2916-08CC424FDAF1}"/>
              </a:ext>
            </a:extLst>
          </p:cNvPr>
          <p:cNvCxnSpPr/>
          <p:nvPr/>
        </p:nvCxnSpPr>
        <p:spPr>
          <a:xfrm flipV="1">
            <a:off x="1371600" y="1142999"/>
            <a:ext cx="4343400" cy="83820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670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</TotalTime>
  <Words>1323</Words>
  <Application>Microsoft Office PowerPoint</Application>
  <PresentationFormat>Widescreen</PresentationFormat>
  <Paragraphs>152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NimbusRomNo9L-Regu</vt:lpstr>
      <vt:lpstr>Times New Roman</vt:lpstr>
      <vt:lpstr>Wingdings</vt:lpstr>
      <vt:lpstr>Office Theme</vt:lpstr>
      <vt:lpstr>PowerPoint Presentation</vt:lpstr>
      <vt:lpstr>Introduction</vt:lpstr>
      <vt:lpstr>Introduction</vt:lpstr>
      <vt:lpstr>Methodology: FL Architectures for Traffic Flow Prediction</vt:lpstr>
      <vt:lpstr>PowerPoint Presentation</vt:lpstr>
      <vt:lpstr>PowerPoint Presentation</vt:lpstr>
      <vt:lpstr>PowerPoint Presentation</vt:lpstr>
      <vt:lpstr>Results &amp; Discussion</vt:lpstr>
      <vt:lpstr>REFOL vs CNFGNN - Visual Performance</vt:lpstr>
      <vt:lpstr>Challenges of Applying Federated Learning in Traffic Flow Prediction </vt:lpstr>
      <vt:lpstr>Conclusion</vt:lpstr>
      <vt:lpstr>Future Directions and Research Gaps </vt:lpstr>
      <vt:lpstr>THANK YOU !   Q&amp;A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Michl, Ann Katrin</dc:creator>
  <cp:lastModifiedBy>Rakshith Ravi</cp:lastModifiedBy>
  <cp:revision>6</cp:revision>
  <dcterms:created xsi:type="dcterms:W3CDTF">2025-06-09T11:03:38Z</dcterms:created>
  <dcterms:modified xsi:type="dcterms:W3CDTF">2025-06-14T08:14:41Z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0x010100777500D95D1B5C4CBF47040995AAFDBE</vt:lpwstr>
  </property>
  <property fmtid="{D5CDD505-2E9C-101B-9397-08002B2CF9AE}" pid="3" name="Created">
    <vt:filetime>2025-03-20T00:00:00Z</vt:filetime>
  </property>
  <property fmtid="{D5CDD505-2E9C-101B-9397-08002B2CF9AE}" pid="4" name="Creator">
    <vt:lpwstr>Acrobat PDFMaker 25 for PowerPoint</vt:lpwstr>
  </property>
  <property fmtid="{D5CDD505-2E9C-101B-9397-08002B2CF9AE}" pid="5" name="LastSaved">
    <vt:filetime>2025-06-09T00:00:00Z</vt:filetime>
  </property>
  <property fmtid="{D5CDD505-2E9C-101B-9397-08002B2CF9AE}" pid="6" name="Producer">
    <vt:lpwstr>Adobe PDF Library 25.1.211</vt:lpwstr>
  </property>
</Properties>
</file>